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73" r:id="rId9"/>
    <p:sldId id="264" r:id="rId10"/>
    <p:sldId id="279" r:id="rId11"/>
    <p:sldId id="265" r:id="rId12"/>
    <p:sldId id="266" r:id="rId13"/>
    <p:sldId id="280" r:id="rId14"/>
    <p:sldId id="275" r:id="rId15"/>
    <p:sldId id="272" r:id="rId16"/>
    <p:sldId id="267" r:id="rId17"/>
    <p:sldId id="276" r:id="rId18"/>
    <p:sldId id="268" r:id="rId19"/>
    <p:sldId id="271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0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C90E6-0DAF-8B4B-80EF-82A2005C1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/>
              <a:t>Via Crucis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5107E5-2A5E-0D4E-A60C-301201B59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Venerdì 26 marzo 2021 - online</a:t>
            </a:r>
          </a:p>
        </p:txBody>
      </p:sp>
    </p:spTree>
    <p:extLst>
      <p:ext uri="{BB962C8B-B14F-4D97-AF65-F5344CB8AC3E}">
        <p14:creationId xmlns:p14="http://schemas.microsoft.com/office/powerpoint/2010/main" val="29002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Preghiera dei figli di Abramo: &quot;Apri i nostri cuori al perdono  reciproco&quot; - Vatican News">
            <a:extLst>
              <a:ext uri="{FF2B5EF4-FFF2-40B4-BE49-F238E27FC236}">
                <a16:creationId xmlns:a16="http://schemas.microsoft.com/office/drawing/2014/main" id="{DE60A0A3-8A4B-D04B-900B-21BA820EE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03" y="811213"/>
            <a:ext cx="8980793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AE66D-0F20-F04D-B6B7-14756463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Quarta tappa: Gesù incontra le donne di Gerusalemme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881893-44B3-8D4B-9F85-B5043908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490" y="2286000"/>
            <a:ext cx="3623310" cy="3581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it-IT" b="1" dirty="0"/>
              <a:t>Dal Vangelo secondo Luca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dirty="0"/>
              <a:t>Ma Gesù, voltatosi verso di loro, disse: «Figlie di Gerusalemme, non piangete per me, ma piangete per voi stesse e per i vostri figli.»</a:t>
            </a:r>
          </a:p>
        </p:txBody>
      </p:sp>
      <p:pic>
        <p:nvPicPr>
          <p:cNvPr id="8194" name="Picture 2" descr="Commento al vangelo della domenica (quaresima V): Gesù e l'adultera | Marco  Tibaldi">
            <a:extLst>
              <a:ext uri="{FF2B5EF4-FFF2-40B4-BE49-F238E27FC236}">
                <a16:creationId xmlns:a16="http://schemas.microsoft.com/office/drawing/2014/main" id="{19E1D920-2508-1648-B109-1B1501C3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10" y="2057400"/>
            <a:ext cx="546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8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9FC06-F75E-5544-9A18-48EA1F5B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7230"/>
            <a:ext cx="9601200" cy="517017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Mentre arrivava con l’elicottero a </a:t>
            </a:r>
            <a:r>
              <a:rPr lang="it-IT" dirty="0" err="1"/>
              <a:t>Qaraqosh</a:t>
            </a:r>
            <a:r>
              <a:rPr lang="it-IT" dirty="0"/>
              <a:t>, Francesco ha visto la statua della Vergine Maria sulla chiesa dell’Immacolata Concezione e ha affidato a lei la rinascita di questa città.</a:t>
            </a:r>
          </a:p>
          <a:p>
            <a:pPr marL="0" indent="0" algn="just">
              <a:buNone/>
            </a:pPr>
            <a:r>
              <a:rPr lang="it-IT" i="1" dirty="0"/>
              <a:t>“La Madonna non solo ci protegge dall’alto, ma con tenerezza materna scende verso di noi. La sua effigie qui è stata persino ferita e calpestata, ma il volto della Madre di Dio continua a guardarci con tenerezza. Perché così fanno le madri: consolano, confortano, danno vita.</a:t>
            </a:r>
            <a:endParaRPr lang="it-IT" dirty="0"/>
          </a:p>
          <a:p>
            <a:pPr marL="0" indent="0" algn="just">
              <a:buNone/>
            </a:pPr>
            <a:r>
              <a:rPr lang="it-IT" i="1" dirty="0"/>
              <a:t>E vorrei dire grazie di cuore a tutte le madri e a tutte le donne di questo Paese, donne coraggiose che continuano a donare vita nonostante i soprusi e le ferite. Che le donne siano rispettate e tutelate! Che vengano loro date attenzione e opportunità! E ora preghiamo insieme la nostra Madre, invocando la sua intercessione per le vostre necessità e i vostri progetti”.</a:t>
            </a:r>
            <a:endParaRPr lang="it-IT" dirty="0"/>
          </a:p>
          <a:p>
            <a:pPr marL="0" indent="0" algn="r">
              <a:buNone/>
            </a:pPr>
            <a:r>
              <a:rPr lang="it-IT" dirty="0"/>
              <a:t>(alla comunità di </a:t>
            </a:r>
            <a:r>
              <a:rPr lang="it-IT" dirty="0" err="1"/>
              <a:t>Qaraqosh</a:t>
            </a:r>
            <a:r>
              <a:rPr lang="it-IT" dirty="0"/>
              <a:t>, 7 marzo)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30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AF69E9C-1DBD-BA40-95DE-2022D5597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27200" y="793750"/>
            <a:ext cx="88900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3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0F8F8-2322-CA46-BA5C-C00608C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480060"/>
            <a:ext cx="9601200" cy="1485900"/>
          </a:xfrm>
        </p:spPr>
        <p:txBody>
          <a:bodyPr/>
          <a:lstStyle/>
          <a:p>
            <a:r>
              <a:rPr lang="it-IT" dirty="0"/>
              <a:t>Quinta tappa: Gesù muore in croce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9415978-7BEA-B246-8CC1-AB441305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0" y="1850389"/>
            <a:ext cx="3520440" cy="35814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Dal Vangelo secondo Luca</a:t>
            </a:r>
          </a:p>
          <a:p>
            <a:pPr marL="0" indent="0" algn="just">
              <a:buNone/>
            </a:pPr>
            <a:r>
              <a:rPr lang="it-IT" dirty="0"/>
              <a:t>Era circa l’ora sesta, e si fecero tenebre su tutto il paese fino all’ora nona; il sole si oscurò. La cortina del tempio si squarciò nel mezzo. Gesù, gridando a gran voce, disse: «Padre, nelle tue mani rimetto lo spirito mio». Detto questo, spirò.</a:t>
            </a:r>
            <a:endParaRPr lang="it-IT" b="1" dirty="0"/>
          </a:p>
        </p:txBody>
      </p:sp>
      <p:sp>
        <p:nvSpPr>
          <p:cNvPr id="4" name="AutoShape 4" descr="I mosaici di Marco Ivan Rupnik con i venti “misteri” della vita di Gesù e  della Vergine realizzati per il Santuario della Madonna di Ta' Pinu a Gozo.  Breve nota di Andrea">
            <a:extLst>
              <a:ext uri="{FF2B5EF4-FFF2-40B4-BE49-F238E27FC236}">
                <a16:creationId xmlns:a16="http://schemas.microsoft.com/office/drawing/2014/main" id="{9EEB0153-83A9-4241-8054-92ECE32D4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2990" y="3276600"/>
            <a:ext cx="5185410" cy="51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0" name="Picture 6" descr="capiago-crocifissione - SettimanaNews">
            <a:extLst>
              <a:ext uri="{FF2B5EF4-FFF2-40B4-BE49-F238E27FC236}">
                <a16:creationId xmlns:a16="http://schemas.microsoft.com/office/drawing/2014/main" id="{4633EDAF-96B0-2140-9F67-E2EBEEB2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60" y="1469389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5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D2034-93B8-A043-86EE-E33F5A9C3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4380"/>
            <a:ext cx="9601200" cy="49796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A Mosul, dove l’Isis aveva la sua roccaforte e dove il Papa ha liberato al cielo una colomba nella piazza delle Quattro Chiese sbrecciate dai bombardamenti, Francesco ha constatato ed ha additato al mondo le tragiche conseguenze della guerra e delle ostilità.</a:t>
            </a:r>
          </a:p>
          <a:p>
            <a:pPr marL="0" indent="0" algn="just">
              <a:buNone/>
            </a:pPr>
            <a:r>
              <a:rPr lang="it-IT" i="1" dirty="0"/>
              <a:t>“Com’è crudele che questo Paese, culla di civiltà, sia stato colpito da una tempesta così disumana, con antichi luoghi di culto distrutti e migliaia e migliaia di persone – musulmani, cristiani, gli </a:t>
            </a:r>
            <a:r>
              <a:rPr lang="it-IT" i="1" dirty="0" err="1"/>
              <a:t>yazidi</a:t>
            </a:r>
            <a:r>
              <a:rPr lang="it-IT" i="1" dirty="0"/>
              <a:t>, che sono stati annientati crudelmente dal terrorismo, e altri – sfollati con la forza o uccisi!</a:t>
            </a:r>
            <a:endParaRPr lang="it-IT" dirty="0"/>
          </a:p>
          <a:p>
            <a:pPr marL="0" indent="0" algn="just">
              <a:buNone/>
            </a:pPr>
            <a:r>
              <a:rPr lang="it-IT" i="1" dirty="0"/>
              <a:t>Oggi, malgrado tutto, riaffermiamo la nostra convinzione che la fraternità è più forte del fratricidio, che la speranza è più forte della morte, che la pace è più forte della guerra. Questa convinzione parla con voce più eloquente di quella dell’odio e della violenza; e mai potrà essere soffocata nel sangue versato da coloro che pervertono il nome di Dio percorrendo strade di distruzione”</a:t>
            </a:r>
            <a:r>
              <a:rPr lang="it-IT" dirty="0"/>
              <a:t>.</a:t>
            </a:r>
          </a:p>
          <a:p>
            <a:pPr marL="0" indent="0" algn="r">
              <a:buNone/>
            </a:pPr>
            <a:r>
              <a:rPr lang="it-IT" dirty="0"/>
              <a:t>(nella piazza di Mosul, 7 marzo)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12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F6BA3-3D23-954E-AE23-7918319A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190" y="297180"/>
            <a:ext cx="9601200" cy="54444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2290" name="Picture 2" descr="Il Papa tra le macerie della guerra prega per la pace in Iraq e chiede  rispetto per le donne - Mondo - ANSA">
            <a:extLst>
              <a:ext uri="{FF2B5EF4-FFF2-40B4-BE49-F238E27FC236}">
                <a16:creationId xmlns:a16="http://schemas.microsoft.com/office/drawing/2014/main" id="{48722DF9-D44D-554F-B69F-887DEAE1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0" y="1366520"/>
            <a:ext cx="58039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0F8F8-2322-CA46-BA5C-C00608C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480060"/>
            <a:ext cx="9601200" cy="1485900"/>
          </a:xfrm>
        </p:spPr>
        <p:txBody>
          <a:bodyPr/>
          <a:lstStyle/>
          <a:p>
            <a:r>
              <a:rPr lang="it-IT" dirty="0"/>
              <a:t>Sesta tappa: Gesù è deposto dalla croce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9415978-7BEA-B246-8CC1-AB441305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553" y="1771015"/>
            <a:ext cx="3520440" cy="35814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Dal Vangelo secondo Giovanni</a:t>
            </a:r>
          </a:p>
          <a:p>
            <a:pPr marL="0" indent="0" algn="just">
              <a:buNone/>
            </a:pPr>
            <a:r>
              <a:rPr lang="it-IT" dirty="0"/>
              <a:t>Dopo questi fatti Giuseppe di Arimatea, che era discepolo di Gesù, ma di nascosto, per timore dei Giudei, chiese a Pilato di prendere il corpo di Gesù. Pilato lo concesse. Allora egli andò e prese il corpo di Gesù.</a:t>
            </a: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8" name="AutoShape 4" descr="Maria ai piedi della Croce | Ossm Toscana">
            <a:extLst>
              <a:ext uri="{FF2B5EF4-FFF2-40B4-BE49-F238E27FC236}">
                <a16:creationId xmlns:a16="http://schemas.microsoft.com/office/drawing/2014/main" id="{CAF0BE6C-BFDC-EB46-A324-DDC33C1524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7840" y="2363057"/>
            <a:ext cx="193216" cy="1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4" name="Picture 2" descr="Pellegrinaggio al Santuario di Scaldaferro (VI) - Fidelity Viaggi">
            <a:extLst>
              <a:ext uri="{FF2B5EF4-FFF2-40B4-BE49-F238E27FC236}">
                <a16:creationId xmlns:a16="http://schemas.microsoft.com/office/drawing/2014/main" id="{79824A66-5E0F-0E4B-AB62-2804538C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07" y="1965960"/>
            <a:ext cx="6020364" cy="33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2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733CAA-0EE4-B34A-83FC-D8CE3C72B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2940"/>
            <a:ext cx="9601200" cy="57492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Fra i motivi più ricorrenti della visita la ricchezza delle diverse Chiese presenti in Iraq, ognuna con il suo secolare patrimonio storico, liturgico e spirituale, che il Papa ha paragonato a “tanti singoli fili colorati che, intrecciati insieme, compongono un unico, bellissimo tappeto, che non solo attesta la nostra fraternità, ma rimanda anche alla sua fonte”.</a:t>
            </a:r>
          </a:p>
          <a:p>
            <a:pPr marL="0" indent="0" algn="just">
              <a:buNone/>
            </a:pPr>
            <a:r>
              <a:rPr lang="it-IT" i="1" dirty="0"/>
              <a:t>“Perché Dio stesso è l’artista che ha ideato questo tappeto, che lo tesse con pazienza e lo rammenda con cura, volendoci sempre tra noi ben intrecciati, come suoi figli e figlie. Sia sempre nel nostro cuore l’esortazione di Sant’Ignazio di Antiochia: «Nulla esista tra voi che possa dividervi, […] ma vi sia un’unica preghiera, un unico spirito, un’unica speranza, nell’amore e nella gioia».</a:t>
            </a:r>
            <a:endParaRPr lang="it-IT" dirty="0"/>
          </a:p>
          <a:p>
            <a:pPr marL="0" indent="0" algn="just">
              <a:buNone/>
            </a:pPr>
            <a:r>
              <a:rPr lang="it-IT" i="1" dirty="0"/>
              <a:t>Com’è importante questa testimonianza di unione fraterna in un mondo spesso frammentato e lacerato dalle divisioni! Ogni sforzo compiuto per costruire ponti tra comunità e istituzioni ecclesiali, parrocchiali e diocesane servirà come gesto profetico della Chiesa in Iraq e come risposta feconda alla preghiera di Gesù affinché tutti siano uno. (…)</a:t>
            </a:r>
            <a:endParaRPr lang="it-IT" dirty="0"/>
          </a:p>
          <a:p>
            <a:pPr marL="0" indent="0" algn="just">
              <a:buNone/>
            </a:pPr>
            <a:r>
              <a:rPr lang="it-IT" i="1" dirty="0"/>
              <a:t>A volte possono sorgere incomprensioni e possiamo sperimentare delle tensioni: sono i nodi che ostacolano la tessitura della fraternità. Sono nodi che portiamo dentro di noi; del resto, siamo tutti peccatori. Tuttavia, questi nodi possono essere sciolti dalla Grazia, da un amore più grande; possono essere allentati dal perdono e dal dialogo fraterno, portando pazientemente i pesi gli uni degli altri e rafforzandosi a vicenda nei momenti di prova e di difficoltà”.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24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9FC06-F75E-5544-9A18-48EA1F5B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7230"/>
            <a:ext cx="5977890" cy="51701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i="1" dirty="0"/>
              <a:t>Il padre Abramo, egli che seppe sperare contro ogni speranza (</a:t>
            </a:r>
            <a:r>
              <a:rPr lang="it-IT" i="1" dirty="0" err="1"/>
              <a:t>cfr</a:t>
            </a:r>
            <a:r>
              <a:rPr lang="it-IT" i="1" dirty="0"/>
              <a:t> </a:t>
            </a:r>
            <a:r>
              <a:rPr lang="it-IT" i="1" dirty="0" err="1"/>
              <a:t>Rm</a:t>
            </a:r>
            <a:r>
              <a:rPr lang="it-IT" i="1" dirty="0"/>
              <a:t> 4,18) ci incoraggia.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i="1" dirty="0"/>
              <a:t>Nella storia abbiamo spesso inseguito mete troppo terrene e abbiamo camminato ognuno per conto proprio, ma con l’aiuto di Dio possiamo cambiare in meglio.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i="1" dirty="0"/>
              <a:t>Sta a noi, umanità di oggi, e soprattutto a noi, credenti di ogni religione, convertire gli strumenti di odio in strumenti di pace.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i="1" dirty="0"/>
              <a:t>Sta a noi esortare con forza i responsabili delle nazioni perché la crescente proliferazione delle armi ceda il passo alla distribuzione di cibo per tutti.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338" name="Picture 2" descr="Papa Francesco all'incontro per la pace di Sant'Egidio chiede fraternità">
            <a:extLst>
              <a:ext uri="{FF2B5EF4-FFF2-40B4-BE49-F238E27FC236}">
                <a16:creationId xmlns:a16="http://schemas.microsoft.com/office/drawing/2014/main" id="{F482634B-63C1-D346-BCB4-0026172A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90" y="1983740"/>
            <a:ext cx="4335780" cy="2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6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A4E1E-28FE-3245-8CFC-80132471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tappa: Gesù è condannato a morte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A2032F-D2D7-B04D-9198-0AE03BB5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5795010" cy="3215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Dal Vangelo secondo Giovanni</a:t>
            </a:r>
          </a:p>
          <a:p>
            <a:pPr marL="0" indent="0" algn="just">
              <a:buNone/>
            </a:pPr>
            <a:r>
              <a:rPr lang="it-IT" dirty="0"/>
              <a:t>Pilato fece prendere Gesù e lo fece flagellare. E i soldati, intrecciata una corona di spine, gliela posero sul capo e gli misero addosso un mantello di porpora. Poi gli si avvicinavano e dicevano: “Salve, re dei Giudei!”. E gli davano schiaffi. Pilato uscì fuori di nuovo e disse loro: “Ecco, io ve lo conduco fuori, perché sappiate che non trovo in lui colpa alcuna”. Allora Gesù uscì, portando la corona di spine e il mantello di porpora. E Pilato disse loro: “Ecco l’uomo!”.</a:t>
            </a:r>
            <a:endParaRPr lang="it-IT" b="1" dirty="0"/>
          </a:p>
        </p:txBody>
      </p:sp>
      <p:pic>
        <p:nvPicPr>
          <p:cNvPr id="4098" name="Picture 2" descr="Cristo Signore rifiutato e condannato a morte. Domenica delle Palme">
            <a:extLst>
              <a:ext uri="{FF2B5EF4-FFF2-40B4-BE49-F238E27FC236}">
                <a16:creationId xmlns:a16="http://schemas.microsoft.com/office/drawing/2014/main" id="{72ADDEDB-EFC0-A349-B20A-38FBA0C9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1470660"/>
            <a:ext cx="3479483" cy="49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98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01EA81-C4ED-9A47-9ECF-63015C21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48640"/>
            <a:ext cx="4724400" cy="531876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i="1" dirty="0"/>
              <a:t>Sta a noi mettere a tacere le accuse reciproche per dare voce al grido degli oppressi e degli scartati sul pianeta: troppi sono privi di pane, medicine, istruzione, diritti e dignità!</a:t>
            </a: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i="1" dirty="0"/>
              <a:t>Sta a noi mettere in luce le losche manovre che ruotano attorno ai soldi e chiedere con forza che il denaro non finisca sempre e solo ad alimentare l’agio sfrenato di pochi.</a:t>
            </a: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i="1" dirty="0"/>
              <a:t>Sta a noi custodire la casa comune dai nostri intenti predatori.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5362" name="Picture 2" descr="L'Amazzonia potrebbe essere la culla di nuove pandemie - Wired">
            <a:extLst>
              <a:ext uri="{FF2B5EF4-FFF2-40B4-BE49-F238E27FC236}">
                <a16:creationId xmlns:a16="http://schemas.microsoft.com/office/drawing/2014/main" id="{047A1112-74BA-D441-960A-D41D5D10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50" y="1696402"/>
            <a:ext cx="5145098" cy="30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7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C77E4-2597-6048-A85E-51889D67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00050"/>
            <a:ext cx="3657600" cy="546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i="1" dirty="0"/>
              <a:t>Sta a noi ricordare al mondo che la vita umana vale per quello che è e non per quello che ha, e che le vite di nascituri, anziani, migranti, uomini e donne di ogni colore e nazionalità sono sacre sempre e contano come quelle di tutti!</a:t>
            </a: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i="1" dirty="0"/>
              <a:t>Sta a noi avere il coraggio di alzare gli occhi e guardare le stelle, le stelle che vide il nostro padre Abramo, le stelle della promessa”.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6386" name="Picture 2" descr="Occhi al cielo per le stelle cadenti di agosto - Spazio &amp; Astronomia -  ANSA.it">
            <a:extLst>
              <a:ext uri="{FF2B5EF4-FFF2-40B4-BE49-F238E27FC236}">
                <a16:creationId xmlns:a16="http://schemas.microsoft.com/office/drawing/2014/main" id="{715243ED-8076-C34F-99B9-E5359770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58" y="990600"/>
            <a:ext cx="5792244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ED775D-9743-DF4B-8EB8-CAEB3181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34340"/>
            <a:ext cx="9601200" cy="54330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Fin dal primo incontro del Papa al palazzo presidenziale di Baghdad è stata ricordata quella sorta di condanna a morte che negli ultimi decenni ha visto la popolazione irachena patire i disastri delle guerre, il flagello del terrorismo e conflitti settari spesso basati su un fondamentalismo che non può accettare la pacifica coesistenza di vari gruppi etnici e religiosi, di idee e culture diverse.</a:t>
            </a:r>
          </a:p>
          <a:p>
            <a:pPr marL="0" indent="0" algn="just">
              <a:buNone/>
            </a:pPr>
            <a:r>
              <a:rPr lang="it-IT" i="1" dirty="0"/>
              <a:t>“Tutto ciò ha portato morte, distruzione, macerie tuttora visibili, e non solo a livello materiale: i danni sono ancora più profondi se si pensa alle ferite dei cuori di tante persone e comunità, che avranno bisogno di anni e anni per guarire. E qui, tra i tanti che hanno sofferto, non posso non ricordare gli </a:t>
            </a:r>
            <a:r>
              <a:rPr lang="it-IT" i="1" dirty="0" err="1"/>
              <a:t>yazidi</a:t>
            </a:r>
            <a:r>
              <a:rPr lang="it-IT" i="1" dirty="0"/>
              <a:t>, vittime innocenti di insensata e disumana barbarie, perseguitati e uccisi a motivo della loro appartenenza religiosa, e la cui stessa identità e sopravvivenza è stata messa a rischio. Pertanto, solo se riusciamo a guardarci tra noi, con le nostre differenze, come membri della stessa famiglia umana, possiamo avviare un effettivo processo di ricostruzione e lasciare alle future generazioni un mondo migliore, più giusto e più umano”.</a:t>
            </a:r>
            <a:endParaRPr lang="it-IT" dirty="0"/>
          </a:p>
          <a:p>
            <a:pPr marL="0" indent="0" algn="r">
              <a:buNone/>
            </a:pPr>
            <a:r>
              <a:rPr lang="it-IT" dirty="0"/>
              <a:t>(Con le autorità e la società civile a Baghdad, 5 marzo)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79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, il Papa lascia Baghdad: si conclude una visita storica - Sputnik  Italia">
            <a:extLst>
              <a:ext uri="{FF2B5EF4-FFF2-40B4-BE49-F238E27FC236}">
                <a16:creationId xmlns:a16="http://schemas.microsoft.com/office/drawing/2014/main" id="{31D3BBB3-379D-ED4F-824D-CAF9BA49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710185"/>
            <a:ext cx="9715568" cy="52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0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0F8F8-2322-CA46-BA5C-C00608C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480060"/>
            <a:ext cx="9601200" cy="1485900"/>
          </a:xfrm>
        </p:spPr>
        <p:txBody>
          <a:bodyPr/>
          <a:lstStyle/>
          <a:p>
            <a:r>
              <a:rPr lang="it-IT" dirty="0"/>
              <a:t>Seconda tappa: Gesù è caricato della croce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9415978-7BEA-B246-8CC1-AB441305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130" y="1850388"/>
            <a:ext cx="4720590" cy="43675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b="1" dirty="0"/>
              <a:t>Dal Vangelo secondo Matteo </a:t>
            </a:r>
          </a:p>
          <a:p>
            <a:pPr marL="0" indent="0" algn="just">
              <a:buNone/>
            </a:pPr>
            <a:r>
              <a:rPr lang="it-IT" dirty="0"/>
              <a:t>Allora i soldati del governatore condussero Gesù nel pretorio e gli radunarono attorno tutta la truppa. Lo spogliarono, gli fecero indossare un mantello scarlatto, intrecciarono una corona di spine, gliela posero sul capo e gli misero una canna nella mano destra. Poi, inginocchiandosi davanti a lui, lo deridevano:  “Salve, re dei Giudei!”. Sputandogli addosso, gli tolsero di mano la canna e lo percuotevano sul capo. Dopo averlo deriso, lo spogliarono del mantello e gli rimisero le sue vesti, poi lo condussero via per crocifiggerlo.</a:t>
            </a:r>
            <a:endParaRPr lang="it-IT" b="1" dirty="0"/>
          </a:p>
        </p:txBody>
      </p:sp>
      <p:pic>
        <p:nvPicPr>
          <p:cNvPr id="5122" name="Picture 2" descr="15cat34 vcrux rupnik.cdr">
            <a:extLst>
              <a:ext uri="{FF2B5EF4-FFF2-40B4-BE49-F238E27FC236}">
                <a16:creationId xmlns:a16="http://schemas.microsoft.com/office/drawing/2014/main" id="{4BFB14DC-8053-F640-8250-FA74079A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850388"/>
            <a:ext cx="3155950" cy="41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0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733CAA-0EE4-B34A-83FC-D8CE3C72B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71500"/>
            <a:ext cx="9601200" cy="529590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La cattedrale di Nostra Signora della Salvezza a Baghdad il 31 ottobre 2010 fu attaccata dall’Isis durante la celebrazione della Messa. Furono uccise 48 persone, tra loro anche due sacerdoti, e restarono feriti 70 fedeli.</a:t>
            </a:r>
          </a:p>
          <a:p>
            <a:pPr marL="0" indent="0" algn="just">
              <a:buNone/>
            </a:pPr>
            <a:r>
              <a:rPr lang="it-IT" i="1" dirty="0"/>
              <a:t>“Siamo riuniti in questa cattedrale, benedetti dal sangue dei nostri fratelli e sorelle che qui hanno pagato il prezzo estremo della loro fedeltà al Signore e alla sua Chiesa. Possa il ricordo del loro sacrificio ispirarci a rinnovare la nostra fiducia nella forza della Croce e del suo messaggio salvifico di perdono, riconciliazione e rinascita. Il cristiano infatti è chiamato a testimoniare l’amore di Cristo ovunque e in ogni tempo. Questo è il Vangelo da proclamare e incarnare anche in questo amato Paese”.</a:t>
            </a:r>
            <a:endParaRPr lang="it-IT" dirty="0"/>
          </a:p>
          <a:p>
            <a:pPr marL="0" indent="0" algn="r">
              <a:buNone/>
            </a:pPr>
            <a:r>
              <a:rPr lang="it-IT" dirty="0"/>
              <a:t>(nella Cattedrale Nostra Signora della Salvezza a Baghdad, 5 marzo)</a:t>
            </a:r>
          </a:p>
          <a:p>
            <a:pPr marL="0" indent="0">
              <a:lnSpc>
                <a:spcPct val="20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ncesco: odio e violenza sono incompatibili con la religione">
            <a:extLst>
              <a:ext uri="{FF2B5EF4-FFF2-40B4-BE49-F238E27FC236}">
                <a16:creationId xmlns:a16="http://schemas.microsoft.com/office/drawing/2014/main" id="{FDA97A88-64DC-F643-BA84-9B537155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86" y="445358"/>
            <a:ext cx="8959214" cy="59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6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0F8F8-2322-CA46-BA5C-C00608C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480060"/>
            <a:ext cx="9601200" cy="1485900"/>
          </a:xfrm>
        </p:spPr>
        <p:txBody>
          <a:bodyPr/>
          <a:lstStyle/>
          <a:p>
            <a:r>
              <a:rPr lang="it-IT" dirty="0"/>
              <a:t>Terza tappa: Gesù è aiutato dal Cireneo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9415978-7BEA-B246-8CC1-AB441305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0" y="1850389"/>
            <a:ext cx="352044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Dal Vangelo secondo Luca</a:t>
            </a:r>
          </a:p>
          <a:p>
            <a:pPr marL="0" indent="0" algn="just">
              <a:buNone/>
            </a:pPr>
            <a:r>
              <a:rPr lang="it-IT" dirty="0"/>
              <a:t>Mentre lo conducevano via, fermarono un certo Simone di Cirene, che tornava dai campi, e gli misero addosso la croce, da portare dietro a Gesù.</a:t>
            </a:r>
            <a:endParaRPr lang="it-IT" b="1" dirty="0"/>
          </a:p>
        </p:txBody>
      </p:sp>
      <p:pic>
        <p:nvPicPr>
          <p:cNvPr id="6146" name="Picture 2" descr="15cat34 vcrux rupnik.cdr">
            <a:extLst>
              <a:ext uri="{FF2B5EF4-FFF2-40B4-BE49-F238E27FC236}">
                <a16:creationId xmlns:a16="http://schemas.microsoft.com/office/drawing/2014/main" id="{74A0A91B-A3ED-FA44-A27A-5309B640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90" y="1400468"/>
            <a:ext cx="3830320" cy="49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7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F6BA3-3D23-954E-AE23-7918319A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22910"/>
            <a:ext cx="9601200" cy="54444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Sono stati tanti gli episodi di sacrificio e di dedizione nel calvario del popolo iracheno. Attraverso la voce di Rafah nella piana di Ur il Papa ha ascoltato in particolare l’esempio di </a:t>
            </a:r>
            <a:r>
              <a:rPr lang="it-IT" dirty="0" err="1"/>
              <a:t>Najy</a:t>
            </a:r>
            <a:r>
              <a:rPr lang="it-IT" dirty="0"/>
              <a:t>, dei </a:t>
            </a:r>
            <a:r>
              <a:rPr lang="it-IT" dirty="0" err="1"/>
              <a:t>sabeani</a:t>
            </a:r>
            <a:r>
              <a:rPr lang="it-IT" dirty="0"/>
              <a:t> </a:t>
            </a:r>
            <a:r>
              <a:rPr lang="it-IT" dirty="0" err="1"/>
              <a:t>mandeani</a:t>
            </a:r>
            <a:r>
              <a:rPr lang="it-IT" dirty="0"/>
              <a:t> (una comunità di minoranza), che ha perso la vita nel tentativo di salvare la famiglia del suo vicino musulmano.</a:t>
            </a:r>
          </a:p>
          <a:p>
            <a:pPr marL="0" indent="0" algn="just">
              <a:buNone/>
            </a:pPr>
            <a:r>
              <a:rPr lang="it-IT" i="1" dirty="0"/>
              <a:t>“Quanta gente qui, nel silenzio e nel disinteresse del mondo, ha avviato cammini di fraternità! Rafah ci ha raccontato pure le indicibili sofferenze della guerra, che ha costretto molti ad abbandonare casa e patria in cerca di un futuro per i loro figli. Grazie, Rafah, per aver condiviso con noi la ferma volontà di restare qui, nella terra dei tuoi padri. Quanti non ci sono riusciti e hanno dovuto fuggire, trovino un’accoglienza benevola, degna di persone vulnerabili e ferite.</a:t>
            </a:r>
            <a:endParaRPr lang="it-IT" dirty="0"/>
          </a:p>
          <a:p>
            <a:pPr marL="0" indent="0" algn="just">
              <a:buNone/>
            </a:pPr>
            <a:r>
              <a:rPr lang="it-IT" i="1" dirty="0"/>
              <a:t>Mi ha colpito la testimonianza di </a:t>
            </a:r>
            <a:r>
              <a:rPr lang="it-IT" i="1" dirty="0" err="1"/>
              <a:t>Dawood</a:t>
            </a:r>
            <a:r>
              <a:rPr lang="it-IT" i="1" dirty="0"/>
              <a:t> e </a:t>
            </a:r>
            <a:r>
              <a:rPr lang="it-IT" i="1" dirty="0" err="1"/>
              <a:t>Hasan</a:t>
            </a:r>
            <a:r>
              <a:rPr lang="it-IT" i="1" dirty="0"/>
              <a:t>, un cristiano e un musulmano che, senza farsi scoraggiare dalle differenze, hanno studiato e lavorato insieme. Insieme hanno costruito il futuro e si sono scoperti fratelli. Anche noi, per andare avanti, abbiamo bisogno di fare insieme qualcosa di buono e di concreto. Questa è la via, soprattutto per i giovani, che non possono vedere i loro sogni stroncati dai conflitti del passato! È urgente educarli alla fraternità, educarli a guardare le stelle. È una vera e propria emergenza; sarà il vaccino più efficace per un domani di pace”.</a:t>
            </a:r>
            <a:endParaRPr lang="it-IT" dirty="0"/>
          </a:p>
          <a:p>
            <a:pPr marL="0" indent="0" algn="r">
              <a:buNone/>
            </a:pPr>
            <a:r>
              <a:rPr lang="it-IT" dirty="0"/>
              <a:t>(incontro nella Piana di Ur, 6 marzo)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632427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1971</Words>
  <Application>Microsoft Macintosh PowerPoint</Application>
  <PresentationFormat>Widescreen</PresentationFormat>
  <Paragraphs>54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Franklin Gothic Book</vt:lpstr>
      <vt:lpstr>Ritaglio</vt:lpstr>
      <vt:lpstr>Via Crucis </vt:lpstr>
      <vt:lpstr>Prima tappa: Gesù è condannato a morte</vt:lpstr>
      <vt:lpstr>Presentazione standard di PowerPoint</vt:lpstr>
      <vt:lpstr>Presentazione standard di PowerPoint</vt:lpstr>
      <vt:lpstr>Seconda tappa: Gesù è caricato della croce</vt:lpstr>
      <vt:lpstr>Presentazione standard di PowerPoint</vt:lpstr>
      <vt:lpstr>Presentazione standard di PowerPoint</vt:lpstr>
      <vt:lpstr>Terza tappa: Gesù è aiutato dal Cireneo</vt:lpstr>
      <vt:lpstr>Presentazione standard di PowerPoint</vt:lpstr>
      <vt:lpstr>Presentazione standard di PowerPoint</vt:lpstr>
      <vt:lpstr>Quarta tappa: Gesù incontra le donne di Gerusalemme</vt:lpstr>
      <vt:lpstr>Presentazione standard di PowerPoint</vt:lpstr>
      <vt:lpstr>Presentazione standard di PowerPoint</vt:lpstr>
      <vt:lpstr>Quinta tappa: Gesù muore in croce</vt:lpstr>
      <vt:lpstr>Presentazione standard di PowerPoint</vt:lpstr>
      <vt:lpstr>Presentazione standard di PowerPoint</vt:lpstr>
      <vt:lpstr>Sesta tappa: Gesù è deposto dalla croce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Crucis </dc:title>
  <dc:creator>Sandro De Gasperi</dc:creator>
  <cp:lastModifiedBy>Sandro De Gasperi</cp:lastModifiedBy>
  <cp:revision>12</cp:revision>
  <dcterms:created xsi:type="dcterms:W3CDTF">2021-03-11T19:58:21Z</dcterms:created>
  <dcterms:modified xsi:type="dcterms:W3CDTF">2021-03-29T17:33:53Z</dcterms:modified>
</cp:coreProperties>
</file>